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65" r:id="rId3"/>
    <p:sldId id="318" r:id="rId4"/>
    <p:sldId id="319" r:id="rId5"/>
    <p:sldId id="320" r:id="rId6"/>
    <p:sldId id="321" r:id="rId7"/>
    <p:sldId id="322" r:id="rId8"/>
    <p:sldId id="327" r:id="rId9"/>
    <p:sldId id="326" r:id="rId10"/>
    <p:sldId id="323" r:id="rId11"/>
    <p:sldId id="324" r:id="rId12"/>
    <p:sldId id="325" r:id="rId13"/>
    <p:sldId id="329" r:id="rId14"/>
  </p:sldIdLst>
  <p:sldSz cx="12188825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29" autoAdjust="0"/>
  </p:normalViewPr>
  <p:slideViewPr>
    <p:cSldViewPr showGuides="1">
      <p:cViewPr varScale="1">
        <p:scale>
          <a:sx n="71" d="100"/>
          <a:sy n="71" d="100"/>
        </p:scale>
        <p:origin x="484" y="3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C69C6-EE0B-4D8B-9C71-C36EFED094F2}" type="datetimeFigureOut">
              <a:rPr lang="en-US"/>
              <a:t>5/9/2017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DD202-58A1-4ABD-B068-DFFCA0C44EA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5/9/2017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1"/>
          <a:stretch/>
        </p:blipFill>
        <p:spPr>
          <a:xfrm>
            <a:off x="0" y="0"/>
            <a:ext cx="6551613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4411" y="0"/>
            <a:ext cx="4572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8813" y="1600200"/>
            <a:ext cx="4572001" cy="3733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8813" y="5562599"/>
            <a:ext cx="4571999" cy="83502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9812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2" y="1616074"/>
            <a:ext cx="7315198" cy="272732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6814" y="4495800"/>
            <a:ext cx="7315198" cy="1673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4419599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4015" y="1828800"/>
            <a:ext cx="441960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802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802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47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47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12611" cy="685788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588963"/>
            <a:ext cx="5486400" cy="55800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4461" y="588963"/>
            <a:ext cx="5486352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07494" y="805658"/>
            <a:ext cx="5060286" cy="514667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8"/>
            <a:ext cx="10312781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45"/>
          <a:stretch/>
        </p:blipFill>
        <p:spPr>
          <a:xfrm>
            <a:off x="-2" y="-10564"/>
            <a:ext cx="1234759" cy="68685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06156" y="0"/>
            <a:ext cx="2286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12" y="1828800"/>
            <a:ext cx="9144001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008811" y="1143000"/>
            <a:ext cx="4572001" cy="3733800"/>
          </a:xfrm>
        </p:spPr>
        <p:txBody>
          <a:bodyPr>
            <a:normAutofit/>
          </a:bodyPr>
          <a:lstStyle/>
          <a:p>
            <a:r>
              <a:rPr lang="en-US" dirty="0"/>
              <a:t>Paddlegonia</a:t>
            </a:r>
            <a:endParaRPr lang="en-US" sz="5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008813" y="4800600"/>
            <a:ext cx="4571999" cy="1795789"/>
          </a:xfrm>
        </p:spPr>
        <p:txBody>
          <a:bodyPr>
            <a:normAutofit fontScale="92500" lnSpcReduction="10000"/>
          </a:bodyPr>
          <a:lstStyle/>
          <a:p>
            <a:r>
              <a:rPr lang="it-IT" dirty="0">
                <a:solidFill>
                  <a:schemeClr val="tx1"/>
                </a:solidFill>
              </a:rPr>
              <a:t>December 9, 2016</a:t>
            </a:r>
          </a:p>
          <a:p>
            <a:endParaRPr lang="it-IT" dirty="0"/>
          </a:p>
          <a:p>
            <a:r>
              <a:rPr lang="it-IT" dirty="0"/>
              <a:t>Cristopher Aguilar </a:t>
            </a:r>
          </a:p>
          <a:p>
            <a:r>
              <a:rPr lang="it-IT" dirty="0"/>
              <a:t>Stephanie Croker</a:t>
            </a:r>
          </a:p>
          <a:p>
            <a:r>
              <a:rPr lang="it-IT" dirty="0"/>
              <a:t>Michael Schubert </a:t>
            </a:r>
          </a:p>
          <a:p>
            <a:r>
              <a:rPr lang="it-IT" dirty="0"/>
              <a:t>Katrina Shurley</a:t>
            </a:r>
          </a:p>
          <a:p>
            <a:r>
              <a:rPr lang="it-IT" dirty="0"/>
              <a:t>Matthew Vigil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" y="152400"/>
            <a:ext cx="2190750" cy="809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96390"/>
            <a:ext cx="17812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Photo: Fun, Facts N Pics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2" y="152400"/>
            <a:ext cx="9144001" cy="1219200"/>
          </a:xfrm>
        </p:spPr>
        <p:txBody>
          <a:bodyPr/>
          <a:lstStyle/>
          <a:p>
            <a:r>
              <a:rPr lang="en-US" dirty="0"/>
              <a:t>Staffing Matrix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77510"/>
              </p:ext>
            </p:extLst>
          </p:nvPr>
        </p:nvGraphicFramePr>
        <p:xfrm>
          <a:off x="4722812" y="1758988"/>
          <a:ext cx="7152619" cy="4399956"/>
        </p:xfrm>
        <a:graphic>
          <a:graphicData uri="http://schemas.openxmlformats.org/drawingml/2006/table">
            <a:tbl>
              <a:tblPr firstRow="1" firstCol="1" bandRow="1">
                <a:tableStyleId>{37CE84F3-28C3-443E-9E96-99CF82512B78}</a:tableStyleId>
              </a:tblPr>
              <a:tblGrid>
                <a:gridCol w="1725579">
                  <a:extLst>
                    <a:ext uri="{9D8B030D-6E8A-4147-A177-3AD203B41FA5}">
                      <a16:colId xmlns:a16="http://schemas.microsoft.com/office/drawing/2014/main" val="1939239619"/>
                    </a:ext>
                  </a:extLst>
                </a:gridCol>
                <a:gridCol w="569391">
                  <a:extLst>
                    <a:ext uri="{9D8B030D-6E8A-4147-A177-3AD203B41FA5}">
                      <a16:colId xmlns:a16="http://schemas.microsoft.com/office/drawing/2014/main" val="547579301"/>
                    </a:ext>
                  </a:extLst>
                </a:gridCol>
                <a:gridCol w="542870">
                  <a:extLst>
                    <a:ext uri="{9D8B030D-6E8A-4147-A177-3AD203B41FA5}">
                      <a16:colId xmlns:a16="http://schemas.microsoft.com/office/drawing/2014/main" val="889276201"/>
                    </a:ext>
                  </a:extLst>
                </a:gridCol>
                <a:gridCol w="547843">
                  <a:extLst>
                    <a:ext uri="{9D8B030D-6E8A-4147-A177-3AD203B41FA5}">
                      <a16:colId xmlns:a16="http://schemas.microsoft.com/office/drawing/2014/main" val="1084927346"/>
                    </a:ext>
                  </a:extLst>
                </a:gridCol>
                <a:gridCol w="565247">
                  <a:extLst>
                    <a:ext uri="{9D8B030D-6E8A-4147-A177-3AD203B41FA5}">
                      <a16:colId xmlns:a16="http://schemas.microsoft.com/office/drawing/2014/main" val="2370346184"/>
                    </a:ext>
                  </a:extLst>
                </a:gridCol>
                <a:gridCol w="543699">
                  <a:extLst>
                    <a:ext uri="{9D8B030D-6E8A-4147-A177-3AD203B41FA5}">
                      <a16:colId xmlns:a16="http://schemas.microsoft.com/office/drawing/2014/main" val="3107789226"/>
                    </a:ext>
                  </a:extLst>
                </a:gridCol>
                <a:gridCol w="578508">
                  <a:extLst>
                    <a:ext uri="{9D8B030D-6E8A-4147-A177-3AD203B41FA5}">
                      <a16:colId xmlns:a16="http://schemas.microsoft.com/office/drawing/2014/main" val="2963799597"/>
                    </a:ext>
                  </a:extLst>
                </a:gridCol>
                <a:gridCol w="588455">
                  <a:extLst>
                    <a:ext uri="{9D8B030D-6E8A-4147-A177-3AD203B41FA5}">
                      <a16:colId xmlns:a16="http://schemas.microsoft.com/office/drawing/2014/main" val="63852970"/>
                    </a:ext>
                  </a:extLst>
                </a:gridCol>
                <a:gridCol w="547014">
                  <a:extLst>
                    <a:ext uri="{9D8B030D-6E8A-4147-A177-3AD203B41FA5}">
                      <a16:colId xmlns:a16="http://schemas.microsoft.com/office/drawing/2014/main" val="717761177"/>
                    </a:ext>
                  </a:extLst>
                </a:gridCol>
                <a:gridCol w="944013">
                  <a:extLst>
                    <a:ext uri="{9D8B030D-6E8A-4147-A177-3AD203B41FA5}">
                      <a16:colId xmlns:a16="http://schemas.microsoft.com/office/drawing/2014/main" val="2900307564"/>
                    </a:ext>
                  </a:extLst>
                </a:gridCol>
              </a:tblGrid>
              <a:tr h="4275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Task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PM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EIT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INT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Subtotal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054964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Fundraising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45</a:t>
                      </a:r>
                      <a:endParaRPr lang="en-US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0886314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Hull Analysis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35</a:t>
                      </a:r>
                      <a:endParaRPr lang="en-US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2154453"/>
                  </a:ext>
                </a:extLst>
              </a:tr>
              <a:tr h="4275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Structural Analysis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45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60</a:t>
                      </a:r>
                      <a:endParaRPr lang="en-US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7219126"/>
                  </a:ext>
                </a:extLst>
              </a:tr>
              <a:tr h="4275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Concrete Mix Design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26</a:t>
                      </a:r>
                      <a:endParaRPr lang="en-US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1138082"/>
                  </a:ext>
                </a:extLst>
              </a:tr>
              <a:tr h="4275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Construction Design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120</a:t>
                      </a:r>
                      <a:endParaRPr lang="en-US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2524707"/>
                  </a:ext>
                </a:extLst>
              </a:tr>
              <a:tr h="4275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Concrete Testing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120</a:t>
                      </a:r>
                      <a:endParaRPr lang="en-US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327385"/>
                  </a:ext>
                </a:extLst>
              </a:tr>
              <a:tr h="4275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Reinforcement Testing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55</a:t>
                      </a:r>
                      <a:endParaRPr lang="en-US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599674"/>
                  </a:ext>
                </a:extLst>
              </a:tr>
              <a:tr h="4275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Combined Material Test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55</a:t>
                      </a:r>
                      <a:endParaRPr lang="en-US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4661429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Construction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50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470</a:t>
                      </a:r>
                      <a:endParaRPr lang="en-US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5034554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Document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27</a:t>
                      </a:r>
                      <a:endParaRPr lang="en-US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3059684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98</a:t>
                      </a:r>
                      <a:endParaRPr lang="en-US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97</a:t>
                      </a:r>
                      <a:endParaRPr lang="en-US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112</a:t>
                      </a:r>
                      <a:endParaRPr lang="en-US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102</a:t>
                      </a:r>
                      <a:endParaRPr lang="en-US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122</a:t>
                      </a:r>
                      <a:endParaRPr lang="en-US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125</a:t>
                      </a:r>
                      <a:endParaRPr lang="en-US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160</a:t>
                      </a:r>
                      <a:endParaRPr lang="en-US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197</a:t>
                      </a:r>
                      <a:endParaRPr lang="en-US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effectLst/>
                        </a:rPr>
                        <a:t>1013</a:t>
                      </a:r>
                      <a:endParaRPr lang="en-US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1085951"/>
                  </a:ext>
                </a:extLst>
              </a:tr>
            </a:tbl>
          </a:graphicData>
        </a:graphic>
      </p:graphicFrame>
      <p:graphicFrame>
        <p:nvGraphicFramePr>
          <p:cNvPr id="8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063358"/>
              </p:ext>
            </p:extLst>
          </p:nvPr>
        </p:nvGraphicFramePr>
        <p:xfrm>
          <a:off x="1293812" y="2240396"/>
          <a:ext cx="2917767" cy="3596407"/>
        </p:xfrm>
        <a:graphic>
          <a:graphicData uri="http://schemas.openxmlformats.org/drawingml/2006/table">
            <a:tbl>
              <a:tblPr firstRow="1" firstCol="1" bandRow="1">
                <a:tableStyleId>{37CE84F3-28C3-443E-9E96-99CF82512B78}</a:tableStyleId>
              </a:tblPr>
              <a:tblGrid>
                <a:gridCol w="2022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Classification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Code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Project Manager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PM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Structural Engineer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Reinforcement Engineer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Materials Engineer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Project Engineer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PE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Engineer in Training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EIT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5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Intern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Technician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4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212" y="76200"/>
            <a:ext cx="9144001" cy="1219200"/>
          </a:xfrm>
        </p:spPr>
        <p:txBody>
          <a:bodyPr/>
          <a:lstStyle/>
          <a:p>
            <a:r>
              <a:rPr lang="en-US" dirty="0"/>
              <a:t>Cost Proposal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00983"/>
              </p:ext>
            </p:extLst>
          </p:nvPr>
        </p:nvGraphicFramePr>
        <p:xfrm>
          <a:off x="2741611" y="1676400"/>
          <a:ext cx="7620001" cy="4845050"/>
        </p:xfrm>
        <a:graphic>
          <a:graphicData uri="http://schemas.openxmlformats.org/drawingml/2006/table">
            <a:tbl>
              <a:tblPr firstRow="1" firstCol="1" bandRow="1">
                <a:tableStyleId>{37CE84F3-28C3-443E-9E96-99CF82512B78}</a:tableStyleId>
              </a:tblPr>
              <a:tblGrid>
                <a:gridCol w="1567881">
                  <a:extLst>
                    <a:ext uri="{9D8B030D-6E8A-4147-A177-3AD203B41FA5}">
                      <a16:colId xmlns:a16="http://schemas.microsoft.com/office/drawing/2014/main" val="735627281"/>
                    </a:ext>
                  </a:extLst>
                </a:gridCol>
                <a:gridCol w="1736651">
                  <a:extLst>
                    <a:ext uri="{9D8B030D-6E8A-4147-A177-3AD203B41FA5}">
                      <a16:colId xmlns:a16="http://schemas.microsoft.com/office/drawing/2014/main" val="604286447"/>
                    </a:ext>
                  </a:extLst>
                </a:gridCol>
                <a:gridCol w="1736651">
                  <a:extLst>
                    <a:ext uri="{9D8B030D-6E8A-4147-A177-3AD203B41FA5}">
                      <a16:colId xmlns:a16="http://schemas.microsoft.com/office/drawing/2014/main" val="4054643894"/>
                    </a:ext>
                  </a:extLst>
                </a:gridCol>
                <a:gridCol w="1289409">
                  <a:extLst>
                    <a:ext uri="{9D8B030D-6E8A-4147-A177-3AD203B41FA5}">
                      <a16:colId xmlns:a16="http://schemas.microsoft.com/office/drawing/2014/main" val="132258598"/>
                    </a:ext>
                  </a:extLst>
                </a:gridCol>
                <a:gridCol w="1289409">
                  <a:extLst>
                    <a:ext uri="{9D8B030D-6E8A-4147-A177-3AD203B41FA5}">
                      <a16:colId xmlns:a16="http://schemas.microsoft.com/office/drawing/2014/main" val="3181697747"/>
                    </a:ext>
                  </a:extLst>
                </a:gridCol>
              </a:tblGrid>
              <a:tr h="228127">
                <a:tc rowSpan="10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1.0 Personnel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Classification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Hours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Rate ($/hr)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Cost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0213268"/>
                  </a:ext>
                </a:extLst>
              </a:tr>
              <a:tr h="2281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PM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98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144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$14,112.00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3268428"/>
                  </a:ext>
                </a:extLst>
              </a:tr>
              <a:tr h="2281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97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84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$8,148.00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1635326"/>
                  </a:ext>
                </a:extLst>
              </a:tr>
              <a:tr h="2281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112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$8,960.00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7905927"/>
                  </a:ext>
                </a:extLst>
              </a:tr>
              <a:tr h="2281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102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$8,262.00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798850"/>
                  </a:ext>
                </a:extLst>
              </a:tr>
              <a:tr h="2281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122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82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$10,004.00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7470319"/>
                  </a:ext>
                </a:extLst>
              </a:tr>
              <a:tr h="2281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EIT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125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$7,625.00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5132688"/>
                  </a:ext>
                </a:extLst>
              </a:tr>
              <a:tr h="2281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INT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23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$3,680.00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7668484"/>
                  </a:ext>
                </a:extLst>
              </a:tr>
              <a:tr h="2281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197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$10,047.00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0942861"/>
                  </a:ext>
                </a:extLst>
              </a:tr>
              <a:tr h="2281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 Personnel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</a:rPr>
                        <a:t>$70,838.00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2808598"/>
                  </a:ext>
                </a:extLst>
              </a:tr>
              <a:tr h="406815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2.0 Travel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Conference Travel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$0.30/mi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940 miles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$282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802759"/>
                  </a:ext>
                </a:extLst>
              </a:tr>
              <a:tr h="2034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Vehicle Rental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$120/day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 days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$480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940028"/>
                  </a:ext>
                </a:extLst>
              </a:tr>
              <a:tr h="4068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Motel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$100/night/room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 nights,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 rooms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$600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9597745"/>
                  </a:ext>
                </a:extLst>
              </a:tr>
              <a:tr h="4068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3.0 Subcontract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Mold Construction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$1,000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21308511"/>
                  </a:ext>
                </a:extLst>
              </a:tr>
              <a:tr h="2648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4.0 Materials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$5,000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2283157"/>
                  </a:ext>
                </a:extLst>
              </a:tr>
              <a:tr h="610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5.0 Lab &amp; Equipment Fees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197 hours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$100/hr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$19,700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5217265"/>
                  </a:ext>
                </a:extLst>
              </a:tr>
              <a:tr h="2648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5.0 Total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dirty="0">
                          <a:effectLst/>
                        </a:rPr>
                        <a:t>$97,900.00</a:t>
                      </a:r>
                      <a:endParaRPr lang="en-US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9064492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0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0412" y="2971800"/>
            <a:ext cx="2667000" cy="1219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6837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Concrete Canoe Competition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79612" y="1981200"/>
            <a:ext cx="9144001" cy="4267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Project Purpose</a:t>
            </a:r>
          </a:p>
          <a:p>
            <a:endParaRPr lang="en-US" dirty="0"/>
          </a:p>
          <a:p>
            <a:r>
              <a:rPr lang="en-US" dirty="0"/>
              <a:t>Location and Time</a:t>
            </a:r>
          </a:p>
          <a:p>
            <a:pPr lvl="1"/>
            <a:r>
              <a:rPr lang="en-US" dirty="0"/>
              <a:t>Irvine California</a:t>
            </a:r>
          </a:p>
          <a:p>
            <a:pPr lvl="1"/>
            <a:r>
              <a:rPr lang="en-US" dirty="0"/>
              <a:t>April 6-8</a:t>
            </a:r>
            <a:r>
              <a:rPr lang="en-US" baseline="30000" dirty="0"/>
              <a:t>th</a:t>
            </a:r>
            <a:r>
              <a:rPr lang="en-US" dirty="0"/>
              <a:t>, 2017</a:t>
            </a:r>
          </a:p>
          <a:p>
            <a:pPr lvl="1"/>
            <a:endParaRPr lang="en-US" dirty="0"/>
          </a:p>
          <a:p>
            <a:r>
              <a:rPr lang="en-US" dirty="0"/>
              <a:t>Conference Deliverables</a:t>
            </a:r>
          </a:p>
          <a:p>
            <a:pPr lvl="1"/>
            <a:r>
              <a:rPr lang="en-US" dirty="0"/>
              <a:t>Final Design</a:t>
            </a:r>
          </a:p>
          <a:p>
            <a:pPr lvl="1"/>
            <a:r>
              <a:rPr lang="en-US" dirty="0"/>
              <a:t>Racing Placement</a:t>
            </a:r>
          </a:p>
          <a:p>
            <a:pPr lvl="1"/>
            <a:r>
              <a:rPr lang="en-US" dirty="0"/>
              <a:t>Design Paper</a:t>
            </a:r>
          </a:p>
          <a:p>
            <a:pPr lvl="1"/>
            <a:r>
              <a:rPr lang="en-US" dirty="0"/>
              <a:t>Oral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412" y="2133600"/>
            <a:ext cx="3963516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7470133" y="5119300"/>
            <a:ext cx="34980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Figure 1: 2009 Concrete Canoe Competition</a:t>
            </a:r>
          </a:p>
        </p:txBody>
      </p:sp>
    </p:spTree>
    <p:extLst>
      <p:ext uri="{BB962C8B-B14F-4D97-AF65-F5344CB8AC3E}">
        <p14:creationId xmlns:p14="http://schemas.microsoft.com/office/powerpoint/2010/main" val="71233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 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2057400"/>
            <a:ext cx="9144001" cy="4419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Client: Mark Lamer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Technical Advisor: Taylor Layland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NAU ASCE Chapter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Donors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Civil Engineering, Construction Management and Environmental Engineering (CECMEE) Department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212" y="1447800"/>
            <a:ext cx="3048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92514" y="4516120"/>
            <a:ext cx="27093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Figure 2: NAU ASCE Chapter Logo</a:t>
            </a:r>
          </a:p>
        </p:txBody>
      </p:sp>
    </p:spTree>
    <p:extLst>
      <p:ext uri="{BB962C8B-B14F-4D97-AF65-F5344CB8AC3E}">
        <p14:creationId xmlns:p14="http://schemas.microsoft.com/office/powerpoint/2010/main" val="196770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Scope: Analysis &amp;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001" y="4358639"/>
            <a:ext cx="4344017" cy="2084785"/>
          </a:xfrm>
        </p:spPr>
        <p:txBody>
          <a:bodyPr>
            <a:normAutofit/>
          </a:bodyPr>
          <a:lstStyle/>
          <a:p>
            <a:r>
              <a:rPr lang="en-US" dirty="0"/>
              <a:t>Structural analysis</a:t>
            </a:r>
          </a:p>
          <a:p>
            <a:pPr lvl="1"/>
            <a:r>
              <a:rPr lang="en-US" dirty="0"/>
              <a:t>Design and calculations</a:t>
            </a:r>
          </a:p>
          <a:p>
            <a:pPr lvl="1"/>
            <a:r>
              <a:rPr lang="en-US" dirty="0"/>
              <a:t>AutoCAD</a:t>
            </a:r>
          </a:p>
          <a:p>
            <a:pPr lvl="1"/>
            <a:r>
              <a:rPr lang="en-US" dirty="0"/>
              <a:t>Evaluation and selection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812" y="1901859"/>
            <a:ext cx="4822354" cy="2139881"/>
          </a:xfrm>
          <a:prstGeom prst="rect">
            <a:avLst/>
          </a:prstGeom>
        </p:spPr>
      </p:pic>
      <p:pic>
        <p:nvPicPr>
          <p:cNvPr id="1026" name="Picture 2" descr="https://lh4.googleusercontent.com/7nbT8vDqyTH3j_k5ZpFF17TEwFbAroljh1CpB6KK2jkuSUkM8QH_sP__0jHiG8zMcNXutmM6qFrhTnyRXNygI0LORs6uIOB3et5AIC8fuKGcqtsQeZjDAOKJGXRf5t2RBl5hvPCKM8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741" y="3657600"/>
            <a:ext cx="1790700" cy="2324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999412" y="1635759"/>
            <a:ext cx="4344017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Reinforcement </a:t>
            </a:r>
          </a:p>
          <a:p>
            <a:pPr lvl="1"/>
            <a:r>
              <a:rPr lang="en-US" dirty="0"/>
              <a:t>Mesh</a:t>
            </a:r>
          </a:p>
          <a:p>
            <a:pPr lvl="1"/>
            <a:r>
              <a:rPr lang="en-US" dirty="0"/>
              <a:t>Post-tensioning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48123" y="3955772"/>
            <a:ext cx="31390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Figure 3: AutoCAD Cross Section Design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69970" y="6014720"/>
            <a:ext cx="25202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Figure 4: Canoe Reinforcement</a:t>
            </a:r>
          </a:p>
        </p:txBody>
      </p:sp>
    </p:spTree>
    <p:extLst>
      <p:ext uri="{BB962C8B-B14F-4D97-AF65-F5344CB8AC3E}">
        <p14:creationId xmlns:p14="http://schemas.microsoft.com/office/powerpoint/2010/main" val="69767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Scope: Concrete Mix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2944" y="2091374"/>
            <a:ext cx="9144001" cy="4419600"/>
          </a:xfrm>
        </p:spPr>
        <p:txBody>
          <a:bodyPr/>
          <a:lstStyle/>
          <a:p>
            <a:r>
              <a:rPr lang="en-US" dirty="0"/>
              <a:t>Materials Procurement</a:t>
            </a:r>
          </a:p>
          <a:p>
            <a:pPr lvl="1"/>
            <a:r>
              <a:rPr lang="en-US" dirty="0"/>
              <a:t>Cementitious material</a:t>
            </a:r>
          </a:p>
          <a:p>
            <a:pPr lvl="1"/>
            <a:r>
              <a:rPr lang="en-US" dirty="0"/>
              <a:t>Aggregate</a:t>
            </a:r>
          </a:p>
          <a:p>
            <a:pPr lvl="1"/>
            <a:r>
              <a:rPr lang="en-US" dirty="0"/>
              <a:t>Admixtures</a:t>
            </a:r>
          </a:p>
          <a:p>
            <a:pPr lvl="1"/>
            <a:r>
              <a:rPr lang="en-US" dirty="0"/>
              <a:t>Fibers</a:t>
            </a:r>
          </a:p>
          <a:p>
            <a:pPr lvl="1"/>
            <a:endParaRPr lang="en-US" dirty="0"/>
          </a:p>
          <a:p>
            <a:r>
              <a:rPr lang="en-US" dirty="0"/>
              <a:t>Main Consideration</a:t>
            </a:r>
          </a:p>
          <a:p>
            <a:pPr lvl="1"/>
            <a:r>
              <a:rPr lang="en-US" dirty="0"/>
              <a:t>25% ASTM C330 compliant material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9012" y="2286000"/>
            <a:ext cx="2381250" cy="2381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529097" y="4681150"/>
            <a:ext cx="2541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Figure 5: Grey Portland Cement</a:t>
            </a:r>
          </a:p>
        </p:txBody>
      </p:sp>
    </p:spTree>
    <p:extLst>
      <p:ext uri="{BB962C8B-B14F-4D97-AF65-F5344CB8AC3E}">
        <p14:creationId xmlns:p14="http://schemas.microsoft.com/office/powerpoint/2010/main" val="279396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2" y="247908"/>
            <a:ext cx="9144001" cy="1219200"/>
          </a:xfrm>
        </p:spPr>
        <p:txBody>
          <a:bodyPr/>
          <a:lstStyle/>
          <a:p>
            <a:r>
              <a:rPr lang="en-US" dirty="0"/>
              <a:t>Scope: Testing &amp;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4943" y="1828800"/>
            <a:ext cx="9144001" cy="4419600"/>
          </a:xfrm>
        </p:spPr>
        <p:txBody>
          <a:bodyPr/>
          <a:lstStyle/>
          <a:p>
            <a:r>
              <a:rPr lang="en-US" dirty="0"/>
              <a:t>Concrete Testing</a:t>
            </a:r>
          </a:p>
          <a:p>
            <a:pPr lvl="1"/>
            <a:r>
              <a:rPr lang="en-US" dirty="0"/>
              <a:t>Workability – ASTM C143</a:t>
            </a:r>
          </a:p>
          <a:p>
            <a:pPr lvl="1"/>
            <a:r>
              <a:rPr lang="en-US" dirty="0"/>
              <a:t>Compressive Strength – ASTM C39</a:t>
            </a:r>
          </a:p>
          <a:p>
            <a:pPr lvl="1"/>
            <a:r>
              <a:rPr lang="en-US" dirty="0"/>
              <a:t>Split Tensile Strength – ASTM C496</a:t>
            </a:r>
          </a:p>
          <a:p>
            <a:pPr lvl="1"/>
            <a:endParaRPr lang="en-US" dirty="0"/>
          </a:p>
        </p:txBody>
      </p:sp>
      <p:pic>
        <p:nvPicPr>
          <p:cNvPr id="2050" name="Picture 2" descr="https://lh5.googleusercontent.com/ljAZySwoqlVHi77KCBEbC94grSj6F4MbzieNJZMN9cKMswENlYTCWDX-q_qyCAH7Hk96daL97w34jl8Ci_yv9cn0sz0XoJ2sIMwzt4kqEyl2jC6-S_Rnvr77PI6maTCVRTHkSbxB-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3" y="1479717"/>
            <a:ext cx="2362200" cy="1801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https://lh5.googleusercontent.com/U06O-nZEeEZqfAxVFoFcLZ1rqJUaq2Jzvj-GKmUUiTm-jRBsKuBryXf3u99P1PnUd6ELHn7UdNzCqCUNtSlQIC6XdHs7RV57o1mOlv3A0b-FPm8eIEHgLt7hEdZKIcfcXgr7zVW-Ax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828" y="3900358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https://lh4.googleusercontent.com/Z_GAWVZW89FwAfrCYbg6GqjJxTfIrMvHw9wzY0BNcZ4v2XzmXqlmkhBLhc3_bq8pO1_2N8Iay3jL7lxd1DHw7UoowmpTdEZ1DNovWKv9jycAnz1j8X4t_GDJ__yLUN5SPddt18QshJ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8" b="16426"/>
          <a:stretch/>
        </p:blipFill>
        <p:spPr bwMode="auto">
          <a:xfrm>
            <a:off x="7717127" y="4021621"/>
            <a:ext cx="2891817" cy="1476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69814" y="5497031"/>
            <a:ext cx="1986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Figure 8: Split Tensile Test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93356" y="5748208"/>
            <a:ext cx="2133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Figure 7: Compression Test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52637" y="3286052"/>
            <a:ext cx="1617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Figure 6: Slump Test</a:t>
            </a:r>
          </a:p>
        </p:txBody>
      </p:sp>
    </p:spTree>
    <p:extLst>
      <p:ext uri="{BB962C8B-B14F-4D97-AF65-F5344CB8AC3E}">
        <p14:creationId xmlns:p14="http://schemas.microsoft.com/office/powerpoint/2010/main" val="39908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2" y="247908"/>
            <a:ext cx="9144001" cy="1219200"/>
          </a:xfrm>
        </p:spPr>
        <p:txBody>
          <a:bodyPr/>
          <a:lstStyle/>
          <a:p>
            <a:r>
              <a:rPr lang="en-US" dirty="0"/>
              <a:t>Scope: Testing &amp;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2" y="2057400"/>
            <a:ext cx="9753600" cy="1371600"/>
          </a:xfrm>
        </p:spPr>
        <p:txBody>
          <a:bodyPr numCol="2"/>
          <a:lstStyle/>
          <a:p>
            <a:r>
              <a:rPr lang="en-US" dirty="0"/>
              <a:t>Reinforcement</a:t>
            </a:r>
          </a:p>
          <a:p>
            <a:pPr lvl="1"/>
            <a:r>
              <a:rPr lang="en-US" dirty="0"/>
              <a:t>Tensile Strength – ASTM E2098</a:t>
            </a:r>
          </a:p>
          <a:p>
            <a:pPr lvl="1"/>
            <a:endParaRPr lang="en-US" dirty="0"/>
          </a:p>
          <a:p>
            <a:r>
              <a:rPr lang="en-US" dirty="0"/>
              <a:t>Composite</a:t>
            </a:r>
          </a:p>
          <a:p>
            <a:pPr lvl="1"/>
            <a:r>
              <a:rPr lang="en-US" dirty="0"/>
              <a:t>Flexure Strength – ASTM D7205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7</a:t>
            </a:fld>
            <a:endParaRPr lang="en-US"/>
          </a:p>
        </p:txBody>
      </p:sp>
      <p:pic>
        <p:nvPicPr>
          <p:cNvPr id="5122" name="Picture 2" descr="https://lh6.googleusercontent.com/ecWcFRt0udsBWJc08Bq004s61ZX3OANomuGvmVZSQXWWm5UBScfD--pzpjvPhF_lbQ7bj1wf5vWEP7kxdRw3WpHu2NJHSlwDPSMVdAic9cZJvAW_kuzOPUIeYb85qVbovWrHZi1ax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2" y="3124200"/>
            <a:ext cx="2526632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https://lh4.googleusercontent.com/LOkI2EXfpOh6hqrpP5-s2q5Zx0KfpglGfowzE_cc3qd1SW34V2Rw1aqwJi_trK10OVKz7Cdh5yoZXi0w9lCHFDIAdsiQ8RKvfbWEtjLJ7XxRP4NmL4dGQrhXoTcluYn422umVojuGo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2" y="3124200"/>
            <a:ext cx="3762027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TextBox 12"/>
          <p:cNvSpPr txBox="1"/>
          <p:nvPr/>
        </p:nvSpPr>
        <p:spPr>
          <a:xfrm>
            <a:off x="2226750" y="5791200"/>
            <a:ext cx="2794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Figure 9: Reinforcement Tensile Test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10910" y="5791199"/>
            <a:ext cx="2300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Figure 10: Composite Testing</a:t>
            </a:r>
          </a:p>
        </p:txBody>
      </p:sp>
    </p:spTree>
    <p:extLst>
      <p:ext uri="{BB962C8B-B14F-4D97-AF65-F5344CB8AC3E}">
        <p14:creationId xmlns:p14="http://schemas.microsoft.com/office/powerpoint/2010/main" val="288623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442" y="0"/>
            <a:ext cx="9144001" cy="1219200"/>
          </a:xfrm>
        </p:spPr>
        <p:txBody>
          <a:bodyPr/>
          <a:lstStyle/>
          <a:p>
            <a:r>
              <a:rPr lang="en-US" dirty="0"/>
              <a:t>Scope :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0442" y="1826894"/>
            <a:ext cx="4495800" cy="3581400"/>
          </a:xfrm>
        </p:spPr>
        <p:txBody>
          <a:bodyPr/>
          <a:lstStyle/>
          <a:p>
            <a:r>
              <a:rPr lang="en-US" dirty="0"/>
              <a:t>Mold Fabrication</a:t>
            </a:r>
          </a:p>
          <a:p>
            <a:pPr lvl="1"/>
            <a:r>
              <a:rPr lang="en-US" dirty="0"/>
              <a:t>CNC male molds</a:t>
            </a:r>
          </a:p>
          <a:p>
            <a:pPr lvl="1"/>
            <a:endParaRPr lang="en-US" dirty="0"/>
          </a:p>
          <a:p>
            <a:r>
              <a:rPr lang="en-US" dirty="0"/>
              <a:t>Pour Day &amp; Finishing</a:t>
            </a:r>
          </a:p>
          <a:p>
            <a:pPr lvl="1"/>
            <a:r>
              <a:rPr lang="en-US" dirty="0"/>
              <a:t>Curing chamber</a:t>
            </a:r>
          </a:p>
          <a:p>
            <a:pPr lvl="1"/>
            <a:r>
              <a:rPr lang="en-US" dirty="0"/>
              <a:t>Mold removal</a:t>
            </a:r>
          </a:p>
          <a:p>
            <a:pPr lvl="1"/>
            <a:r>
              <a:rPr lang="en-US" dirty="0"/>
              <a:t>Finishing</a:t>
            </a:r>
          </a:p>
        </p:txBody>
      </p:sp>
      <p:pic>
        <p:nvPicPr>
          <p:cNvPr id="3074" name="Picture 2" descr="https://lh5.googleusercontent.com/7nzGo0Px16vNBHr792k4lId0kK5E85pPn5a_loDhhZEtLwSIY-rp4L8BjH0P5Hod8Yhy0zg1KhgO47Ifmz9ODyPiCMJ5K9gi2vHKF_PJF1GTrf8tt1wQEl5ZNxCB-L3wZ9izEM-Plg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2" y="1828800"/>
            <a:ext cx="2852031" cy="2114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https://lh3.googleusercontent.com/LLJutwnR1RmqVeDUVkjeQSJ6MjytPGukyo4g5Ox2bt3-fO3OtqAZO0S0Y7dJUyiRnfbUilZemPTGR6eXcJwnUmfqVG2A-pQ5Kjb02aHkd14H7gffl6zzMJy7mdT0BAbUsU8xyU_xaf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45" y="381000"/>
            <a:ext cx="2819399" cy="2114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https://lh5.googleusercontent.com/Kp4f6C7ZHwli7vfoAgbBS_Y-9QnJRSAlocY16cEM9RgI7kRjmFEGuo-6zYvnEYu4EKnB140PlhqRkRbSiSaDII22I_H1QY9T-7W6NygK7SdCX2mSRxeoeY_LWz7Pg2rcgpTwqF7aYO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587" y="4379594"/>
            <a:ext cx="2743199" cy="2057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https://lh5.googleusercontent.com/Nt79hq_bEey9ScBNNu2LAwPkQhkAQdP7NZrXPycdO5Myr8g-65dafMNYGMdnc1TPoa8BJ5vUoj5pimexZdFsB82WzyZZ2ftl9RRaQ09G4jjzFnDpj27O8WucZcRPt3k9ZExdqCd6x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199" y="2967035"/>
            <a:ext cx="2562225" cy="3400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22023" y="6581772"/>
            <a:ext cx="1066802" cy="276228"/>
          </a:xfrm>
        </p:spPr>
        <p:txBody>
          <a:bodyPr/>
          <a:lstStyle/>
          <a:p>
            <a:fld id="{2A013F82-EE5E-44EE-A61D-E31C6657F26F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11439" y="3943349"/>
            <a:ext cx="2036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Figure 11: Reinforcement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01911" y="2495549"/>
            <a:ext cx="2190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Figure 12: Curing Chamber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5462" y="6436993"/>
            <a:ext cx="1731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Figure 13: Male Mold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00702" y="6367460"/>
            <a:ext cx="1547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Figure 14: Finishing</a:t>
            </a:r>
          </a:p>
        </p:txBody>
      </p:sp>
    </p:spTree>
    <p:extLst>
      <p:ext uri="{BB962C8B-B14F-4D97-AF65-F5344CB8AC3E}">
        <p14:creationId xmlns:p14="http://schemas.microsoft.com/office/powerpoint/2010/main" val="89700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450"/>
          <a:stretch/>
        </p:blipFill>
        <p:spPr>
          <a:xfrm>
            <a:off x="0" y="-20782"/>
            <a:ext cx="12252242" cy="687878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1212" y="6581772"/>
            <a:ext cx="1066802" cy="276228"/>
          </a:xfrm>
        </p:spPr>
        <p:txBody>
          <a:bodyPr/>
          <a:lstStyle/>
          <a:p>
            <a:fld id="{2A013F82-EE5E-44EE-A61D-E31C6657F26F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4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ean Waves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664D9D-6EFF-43CB-87EB-95CB91A04A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waves nature presentation (widescreen)</Template>
  <TotalTime>0</TotalTime>
  <Words>521</Words>
  <Application>Microsoft Office PowerPoint</Application>
  <PresentationFormat>Custom</PresentationFormat>
  <Paragraphs>309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MS Mincho</vt:lpstr>
      <vt:lpstr>Arial</vt:lpstr>
      <vt:lpstr>Cambria</vt:lpstr>
      <vt:lpstr>Century Gothic</vt:lpstr>
      <vt:lpstr>Times New Roman</vt:lpstr>
      <vt:lpstr>Ocean Waves 16x9</vt:lpstr>
      <vt:lpstr>Paddlegonia</vt:lpstr>
      <vt:lpstr>National Concrete Canoe Competition</vt:lpstr>
      <vt:lpstr>Stake Holders</vt:lpstr>
      <vt:lpstr>Scope: Analysis &amp; Design</vt:lpstr>
      <vt:lpstr>Scope: Concrete Mix Design</vt:lpstr>
      <vt:lpstr>Scope: Testing &amp; Analysis</vt:lpstr>
      <vt:lpstr>Scope: Testing &amp; Analysis</vt:lpstr>
      <vt:lpstr>Scope : Construction</vt:lpstr>
      <vt:lpstr>PowerPoint Presentation</vt:lpstr>
      <vt:lpstr>Staffing Matrix</vt:lpstr>
      <vt:lpstr>Cost Proposal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2016-12-06T01:30:34Z</dcterms:created>
  <dcterms:modified xsi:type="dcterms:W3CDTF">2017-05-09T15:11:43Z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TC029010259991</vt:lpwstr>
  </property>
</Properties>
</file>